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22"/>
  </p:notesMasterIdLst>
  <p:handoutMasterIdLst>
    <p:handoutMasterId r:id="rId23"/>
  </p:handoutMasterIdLst>
  <p:sldIdLst>
    <p:sldId id="256" r:id="rId3"/>
    <p:sldId id="283" r:id="rId4"/>
    <p:sldId id="258" r:id="rId5"/>
    <p:sldId id="282" r:id="rId6"/>
    <p:sldId id="296" r:id="rId7"/>
    <p:sldId id="297" r:id="rId8"/>
    <p:sldId id="298" r:id="rId9"/>
    <p:sldId id="284" r:id="rId10"/>
    <p:sldId id="289" r:id="rId11"/>
    <p:sldId id="290" r:id="rId12"/>
    <p:sldId id="285" r:id="rId13"/>
    <p:sldId id="287" r:id="rId14"/>
    <p:sldId id="288" r:id="rId15"/>
    <p:sldId id="291" r:id="rId16"/>
    <p:sldId id="292" r:id="rId17"/>
    <p:sldId id="293" r:id="rId18"/>
    <p:sldId id="294" r:id="rId19"/>
    <p:sldId id="295" r:id="rId20"/>
    <p:sldId id="286" r:id="rId21"/>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64" autoAdjust="0"/>
    <p:restoredTop sz="87217" autoAdjust="0"/>
  </p:normalViewPr>
  <p:slideViewPr>
    <p:cSldViewPr snapToGrid="0" snapToObjects="1">
      <p:cViewPr varScale="1">
        <p:scale>
          <a:sx n="113" d="100"/>
          <a:sy n="113" d="100"/>
        </p:scale>
        <p:origin x="1016"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2020/8/30</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2020/8/30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dertw.com/%E7%A8%8B%E5%BC%8F%E8%AA%9E%E8%A8%80/634563/"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blog.csdn.net/sinat_33761963/article/details/53433799"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1288777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scale</a:t>
            </a:r>
            <a:r>
              <a:rPr lang="zh-TW" altLang="en-US" sz="1200" b="0" i="0" kern="1200" dirty="0">
                <a:solidFill>
                  <a:schemeClr val="tx1"/>
                </a:solidFill>
                <a:effectLst/>
                <a:latin typeface="+mn-lt"/>
                <a:ea typeface="+mn-ea"/>
                <a:cs typeface="+mn-cs"/>
              </a:rPr>
              <a:t>和</a:t>
            </a:r>
            <a:r>
              <a:rPr lang="en-US" sz="1200" b="0" i="0" kern="1200" dirty="0" err="1">
                <a:solidFill>
                  <a:schemeClr val="tx1"/>
                </a:solidFill>
                <a:effectLst/>
                <a:latin typeface="+mn-lt"/>
                <a:ea typeface="+mn-ea"/>
                <a:cs typeface="+mn-cs"/>
              </a:rPr>
              <a:t>StandardScaler</a:t>
            </a:r>
            <a:r>
              <a:rPr lang="zh-TW" altLang="en-US" sz="1200" b="0" i="0" kern="1200" dirty="0">
                <a:solidFill>
                  <a:schemeClr val="tx1"/>
                </a:solidFill>
                <a:effectLst/>
                <a:latin typeface="+mn-lt"/>
                <a:ea typeface="+mn-ea"/>
                <a:cs typeface="+mn-cs"/>
              </a:rPr>
              <a:t>可以用於迴歸模型中的目標值處理。</a:t>
            </a:r>
            <a:endParaRPr lang="en-US" altLang="zh-TW" sz="1200" b="0" i="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a:p>
            <a:r>
              <a:rPr lang="en-US" dirty="0">
                <a:hlinkClick r:id="rId3"/>
              </a:rPr>
              <a:t>https://codertw.com/%E7%A8%8B%E5%BC%8F%E8%AA%9E%E8%A8%80/634563/</a:t>
            </a:r>
            <a:endParaRPr lang="en-US" dirty="0"/>
          </a:p>
          <a:p>
            <a:endParaRPr lang="en-US" dirty="0"/>
          </a:p>
          <a:p>
            <a:r>
              <a:rPr lang="en-US" dirty="0">
                <a:hlinkClick r:id="rId4"/>
              </a:rPr>
              <a:t>https://blog.csdn.net/sinat_33761963/article/details/53433799</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844988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preprocessing</a:t>
            </a:r>
            <a:r>
              <a:rPr lang="zh-TW" altLang="en-US" sz="1200" b="0" i="0" kern="1200" dirty="0">
                <a:solidFill>
                  <a:schemeClr val="tx1"/>
                </a:solidFill>
                <a:effectLst/>
                <a:latin typeface="+mn-lt"/>
                <a:ea typeface="+mn-ea"/>
                <a:cs typeface="+mn-cs"/>
              </a:rPr>
              <a:t>這個類別中提供了一個</a:t>
            </a:r>
            <a:r>
              <a:rPr lang="en-US" sz="1200" b="0" i="0" kern="1200" dirty="0" err="1">
                <a:solidFill>
                  <a:schemeClr val="tx1"/>
                </a:solidFill>
                <a:effectLst/>
                <a:latin typeface="+mn-lt"/>
                <a:ea typeface="+mn-ea"/>
                <a:cs typeface="+mn-cs"/>
              </a:rPr>
              <a:t>StandarScaler方法，我們可以使用fit</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函式先</a:t>
            </a:r>
            <a:r>
              <a:rPr lang="zh-TW" altLang="en-US" sz="1200" b="0" i="0" kern="1200" dirty="0">
                <a:solidFill>
                  <a:schemeClr val="tx1"/>
                </a:solidFill>
                <a:effectLst/>
                <a:latin typeface="+mn-lt"/>
                <a:ea typeface="+mn-ea"/>
                <a:cs typeface="+mn-cs"/>
              </a:rPr>
              <a:t>對訓練數據做標準化轉換並儲存成一個</a:t>
            </a:r>
            <a:r>
              <a:rPr lang="en-US" altLang="zh-TW" sz="1200" b="0" i="0" kern="1200" dirty="0">
                <a:solidFill>
                  <a:schemeClr val="tx1"/>
                </a:solidFill>
                <a:effectLst/>
                <a:latin typeface="+mn-lt"/>
                <a:ea typeface="+mn-ea"/>
                <a:cs typeface="+mn-cs"/>
              </a:rPr>
              <a:t>scaler</a:t>
            </a:r>
            <a:r>
              <a:rPr lang="zh-TW" altLang="en-US" sz="1200" b="0" i="0" kern="1200" dirty="0">
                <a:solidFill>
                  <a:schemeClr val="tx1"/>
                </a:solidFill>
                <a:effectLst/>
                <a:latin typeface="+mn-lt"/>
                <a:ea typeface="+mn-ea"/>
                <a:cs typeface="+mn-cs"/>
              </a:rPr>
              <a:t>。未來有新的資料要進行縮放時可以直接呼叫，就不用再重新把數據放在一起再計算一次了。此方法也不會因為訓練集和測試集的資料分佈不同而導致有縮放上的誤差狀況發生</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它可以在訓練數據集上做了標準轉換操作之後，把相同的轉換應用到測試訓練集中。</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2006998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使用四分位距標準化資料計算方式</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每數 </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中位數</a:t>
            </a:r>
            <a:r>
              <a:rPr lang="en-US" altLang="zh-TW" sz="1200" b="0" i="0" kern="1200" dirty="0">
                <a:solidFill>
                  <a:schemeClr val="tx1"/>
                </a:solidFill>
                <a:effectLst/>
                <a:latin typeface="+mn-lt"/>
                <a:ea typeface="+mn-ea"/>
                <a:cs typeface="+mn-cs"/>
              </a:rPr>
              <a:t>) / </a:t>
            </a:r>
            <a:r>
              <a:rPr lang="zh-TW" altLang="en-US" sz="1200" b="0" i="0" kern="1200" dirty="0">
                <a:solidFill>
                  <a:schemeClr val="tx1"/>
                </a:solidFill>
                <a:effectLst/>
                <a:latin typeface="+mn-lt"/>
                <a:ea typeface="+mn-ea"/>
                <a:cs typeface="+mn-cs"/>
              </a:rPr>
              <a:t>四分位距</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1613246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19</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5</a:t>
            </a:r>
            <a:endParaRPr lang="zh-CN" altLang="en-US" sz="11500" dirty="0"/>
          </a:p>
        </p:txBody>
      </p:sp>
      <p:sp>
        <p:nvSpPr>
          <p:cNvPr id="3" name="文本占位符 2"/>
          <p:cNvSpPr>
            <a:spLocks noGrp="1"/>
          </p:cNvSpPr>
          <p:nvPr>
            <p:ph type="body" sz="quarter" idx="12"/>
          </p:nvPr>
        </p:nvSpPr>
        <p:spPr>
          <a:xfrm>
            <a:off x="2628900" y="3292990"/>
            <a:ext cx="6934200" cy="757130"/>
          </a:xfrm>
        </p:spPr>
        <p:txBody>
          <a:bodyPr/>
          <a:lstStyle/>
          <a:p>
            <a:r>
              <a:rPr lang="zh-CN" altLang="en-US" dirty="0"/>
              <a:t>資料清理</a:t>
            </a:r>
            <a:r>
              <a:rPr lang="en-US" altLang="zh-CN" dirty="0"/>
              <a:t>&amp;</a:t>
            </a:r>
            <a:r>
              <a:rPr lang="zh-CN" altLang="en-US" dirty="0"/>
              <a:t>前處理</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en-US" altLang="zh-TW" dirty="0"/>
              <a:t>3) </a:t>
            </a:r>
            <a:r>
              <a:rPr lang="zh-TW" altLang="en-US" dirty="0"/>
              <a:t>檢查缺失值</a:t>
            </a:r>
          </a:p>
        </p:txBody>
      </p:sp>
      <p:sp>
        <p:nvSpPr>
          <p:cNvPr id="7" name="Text Placeholder 2">
            <a:extLst>
              <a:ext uri="{FF2B5EF4-FFF2-40B4-BE49-F238E27FC236}">
                <a16:creationId xmlns:a16="http://schemas.microsoft.com/office/drawing/2014/main" id="{BF438A55-52C0-224D-9A11-E5AE55ACAF02}"/>
              </a:ext>
            </a:extLst>
          </p:cNvPr>
          <p:cNvSpPr txBox="1">
            <a:spLocks/>
          </p:cNvSpPr>
          <p:nvPr/>
        </p:nvSpPr>
        <p:spPr>
          <a:xfrm>
            <a:off x="410527" y="979673"/>
            <a:ext cx="10480478" cy="163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使用 </a:t>
            </a:r>
            <a:r>
              <a:rPr kumimoji="0" lang="en-US" sz="2400" b="0" i="0" u="none" strike="noStrike" kern="0" cap="none" spc="0" normalizeH="0" baseline="0" noProof="0" dirty="0" err="1">
                <a:ln>
                  <a:noFill/>
                </a:ln>
                <a:solidFill>
                  <a:srgbClr val="595959"/>
                </a:solidFill>
                <a:effectLst/>
                <a:uLnTx/>
                <a:uFillTx/>
                <a:latin typeface="Calibri"/>
                <a:cs typeface="Calibri"/>
                <a:sym typeface="Calibri"/>
              </a:rPr>
              <a:t>numpy</a:t>
            </a:r>
            <a:r>
              <a:rPr kumimoji="0" lang="en-US" sz="2400" b="0"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所提供的函式來檢查是否有 </a:t>
            </a:r>
            <a:r>
              <a:rPr kumimoji="0" lang="en-US" sz="2400" b="0" i="0" u="none" strike="noStrike" kern="0" cap="none" spc="0" normalizeH="0" baseline="0" noProof="0" dirty="0">
                <a:ln>
                  <a:noFill/>
                </a:ln>
                <a:solidFill>
                  <a:srgbClr val="595959"/>
                </a:solidFill>
                <a:effectLst/>
                <a:uLnTx/>
                <a:uFillTx/>
                <a:latin typeface="Calibri"/>
                <a:cs typeface="Calibri"/>
                <a:sym typeface="Calibri"/>
              </a:rPr>
              <a:t>NA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缺失值，假設有缺失值使用 </a:t>
            </a:r>
            <a:r>
              <a:rPr kumimoji="0" lang="en-US" sz="2400" b="1" i="0" u="none" strike="noStrike" kern="0" cap="none" spc="0" normalizeH="0" baseline="0" noProof="0" dirty="0" err="1">
                <a:ln>
                  <a:noFill/>
                </a:ln>
                <a:solidFill>
                  <a:srgbClr val="595959"/>
                </a:solidFill>
                <a:effectLst/>
                <a:uLnTx/>
                <a:uFillTx/>
                <a:latin typeface="Calibri"/>
                <a:cs typeface="Calibri"/>
                <a:sym typeface="Calibri"/>
              </a:rPr>
              <a:t>dropna</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來移除。使用的時機在於當只有少量的缺失值適用，若遇到有大量缺失值的情況，或是本身的資料量就很少的情況下建議可以透過機器學習的方法補值來預測缺失值。</a:t>
            </a:r>
            <a:endParaRPr kumimoji="0" lang="en-TW" sz="2400" b="0" i="0" u="none" strike="noStrike" kern="0" cap="none" spc="0" normalizeH="0" baseline="0" noProof="0" dirty="0">
              <a:ln>
                <a:noFill/>
              </a:ln>
              <a:solidFill>
                <a:srgbClr val="595959"/>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747D8333-0FA9-714E-8957-EB8C91545E81}"/>
              </a:ext>
            </a:extLst>
          </p:cNvPr>
          <p:cNvPicPr>
            <a:picLocks noChangeAspect="1"/>
          </p:cNvPicPr>
          <p:nvPr/>
        </p:nvPicPr>
        <p:blipFill>
          <a:blip r:embed="rId2"/>
          <a:stretch>
            <a:fillRect/>
          </a:stretch>
        </p:blipFill>
        <p:spPr>
          <a:xfrm>
            <a:off x="4323976" y="3228030"/>
            <a:ext cx="3544047" cy="974260"/>
          </a:xfrm>
          <a:prstGeom prst="rect">
            <a:avLst/>
          </a:prstGeom>
        </p:spPr>
      </p:pic>
    </p:spTree>
    <p:extLst>
      <p:ext uri="{BB962C8B-B14F-4D97-AF65-F5344CB8AC3E}">
        <p14:creationId xmlns:p14="http://schemas.microsoft.com/office/powerpoint/2010/main" val="1489210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BBBE8E-3FAC-E849-8BC4-1590DF06D15B}"/>
              </a:ext>
            </a:extLst>
          </p:cNvPr>
          <p:cNvSpPr>
            <a:spLocks noGrp="1"/>
          </p:cNvSpPr>
          <p:nvPr>
            <p:ph type="body" sz="quarter" idx="10"/>
          </p:nvPr>
        </p:nvSpPr>
        <p:spPr>
          <a:xfrm>
            <a:off x="992874" y="245402"/>
            <a:ext cx="10919039" cy="590931"/>
          </a:xfrm>
        </p:spPr>
        <p:txBody>
          <a:bodyPr/>
          <a:lstStyle/>
          <a:p>
            <a:r>
              <a:rPr lang="zh-TW" altLang="en-US" dirty="0"/>
              <a:t>核密度估計</a:t>
            </a:r>
            <a:r>
              <a:rPr lang="en-US" altLang="zh-TW" dirty="0"/>
              <a:t> </a:t>
            </a:r>
            <a:r>
              <a:rPr lang="en-US" dirty="0"/>
              <a:t>Kernel Density Estimation(KDE)</a:t>
            </a:r>
          </a:p>
        </p:txBody>
      </p:sp>
      <p:pic>
        <p:nvPicPr>
          <p:cNvPr id="4" name="Picture 3">
            <a:extLst>
              <a:ext uri="{FF2B5EF4-FFF2-40B4-BE49-F238E27FC236}">
                <a16:creationId xmlns:a16="http://schemas.microsoft.com/office/drawing/2014/main" id="{8F93AC8A-89A6-1547-B244-A22F7213C78A}"/>
              </a:ext>
            </a:extLst>
          </p:cNvPr>
          <p:cNvPicPr>
            <a:picLocks noChangeAspect="1"/>
          </p:cNvPicPr>
          <p:nvPr/>
        </p:nvPicPr>
        <p:blipFill>
          <a:blip r:embed="rId2"/>
          <a:stretch>
            <a:fillRect/>
          </a:stretch>
        </p:blipFill>
        <p:spPr>
          <a:xfrm>
            <a:off x="2274501" y="1073320"/>
            <a:ext cx="7099300" cy="584200"/>
          </a:xfrm>
          <a:prstGeom prst="rect">
            <a:avLst/>
          </a:prstGeom>
        </p:spPr>
      </p:pic>
      <p:pic>
        <p:nvPicPr>
          <p:cNvPr id="6" name="Picture 5">
            <a:extLst>
              <a:ext uri="{FF2B5EF4-FFF2-40B4-BE49-F238E27FC236}">
                <a16:creationId xmlns:a16="http://schemas.microsoft.com/office/drawing/2014/main" id="{0698E6F4-8DF1-BE4E-9CE2-9288ABCCA0BE}"/>
              </a:ext>
            </a:extLst>
          </p:cNvPr>
          <p:cNvPicPr>
            <a:picLocks noChangeAspect="1"/>
          </p:cNvPicPr>
          <p:nvPr/>
        </p:nvPicPr>
        <p:blipFill>
          <a:blip r:embed="rId3"/>
          <a:stretch>
            <a:fillRect/>
          </a:stretch>
        </p:blipFill>
        <p:spPr>
          <a:xfrm>
            <a:off x="3403136" y="1746227"/>
            <a:ext cx="4842030" cy="4370365"/>
          </a:xfrm>
          <a:prstGeom prst="rect">
            <a:avLst/>
          </a:prstGeom>
        </p:spPr>
      </p:pic>
    </p:spTree>
    <p:extLst>
      <p:ext uri="{BB962C8B-B14F-4D97-AF65-F5344CB8AC3E}">
        <p14:creationId xmlns:p14="http://schemas.microsoft.com/office/powerpoint/2010/main" val="1700634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30F072-EC97-D547-AB76-D780C487CB09}"/>
              </a:ext>
            </a:extLst>
          </p:cNvPr>
          <p:cNvSpPr>
            <a:spLocks noGrp="1"/>
          </p:cNvSpPr>
          <p:nvPr>
            <p:ph type="body" sz="quarter" idx="10"/>
          </p:nvPr>
        </p:nvSpPr>
        <p:spPr>
          <a:xfrm>
            <a:off x="992875" y="245402"/>
            <a:ext cx="9315782" cy="590931"/>
          </a:xfrm>
        </p:spPr>
        <p:txBody>
          <a:bodyPr/>
          <a:lstStyle/>
          <a:p>
            <a:r>
              <a:rPr lang="zh-TW" altLang="en-US" dirty="0"/>
              <a:t>關聯分析 </a:t>
            </a:r>
            <a:r>
              <a:rPr lang="en-US" altLang="zh-TW" dirty="0"/>
              <a:t>(</a:t>
            </a:r>
            <a:r>
              <a:rPr lang="en-US" dirty="0"/>
              <a:t>correlation map)</a:t>
            </a:r>
          </a:p>
        </p:txBody>
      </p:sp>
      <p:pic>
        <p:nvPicPr>
          <p:cNvPr id="4" name="Picture 3">
            <a:extLst>
              <a:ext uri="{FF2B5EF4-FFF2-40B4-BE49-F238E27FC236}">
                <a16:creationId xmlns:a16="http://schemas.microsoft.com/office/drawing/2014/main" id="{74F1BF43-371B-2349-B042-F1EA72E09524}"/>
              </a:ext>
            </a:extLst>
          </p:cNvPr>
          <p:cNvPicPr>
            <a:picLocks noChangeAspect="1"/>
          </p:cNvPicPr>
          <p:nvPr/>
        </p:nvPicPr>
        <p:blipFill>
          <a:blip r:embed="rId2"/>
          <a:stretch>
            <a:fillRect/>
          </a:stretch>
        </p:blipFill>
        <p:spPr>
          <a:xfrm>
            <a:off x="1149350" y="1219371"/>
            <a:ext cx="9893300" cy="1206500"/>
          </a:xfrm>
          <a:prstGeom prst="rect">
            <a:avLst/>
          </a:prstGeom>
        </p:spPr>
      </p:pic>
      <p:pic>
        <p:nvPicPr>
          <p:cNvPr id="6" name="Picture 5">
            <a:extLst>
              <a:ext uri="{FF2B5EF4-FFF2-40B4-BE49-F238E27FC236}">
                <a16:creationId xmlns:a16="http://schemas.microsoft.com/office/drawing/2014/main" id="{F9014B21-9E9B-1C48-89BD-1367E6CA884D}"/>
              </a:ext>
            </a:extLst>
          </p:cNvPr>
          <p:cNvPicPr>
            <a:picLocks noChangeAspect="1"/>
          </p:cNvPicPr>
          <p:nvPr/>
        </p:nvPicPr>
        <p:blipFill>
          <a:blip r:embed="rId3"/>
          <a:stretch>
            <a:fillRect/>
          </a:stretch>
        </p:blipFill>
        <p:spPr>
          <a:xfrm>
            <a:off x="3615930" y="2368351"/>
            <a:ext cx="4218254" cy="3927068"/>
          </a:xfrm>
          <a:prstGeom prst="rect">
            <a:avLst/>
          </a:prstGeom>
        </p:spPr>
      </p:pic>
    </p:spTree>
    <p:extLst>
      <p:ext uri="{BB962C8B-B14F-4D97-AF65-F5344CB8AC3E}">
        <p14:creationId xmlns:p14="http://schemas.microsoft.com/office/powerpoint/2010/main" val="605797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67EA1B-E04A-5642-AEFC-766B0D466E81}"/>
              </a:ext>
            </a:extLst>
          </p:cNvPr>
          <p:cNvSpPr>
            <a:spLocks noGrp="1"/>
          </p:cNvSpPr>
          <p:nvPr>
            <p:ph type="body" sz="quarter" idx="10"/>
          </p:nvPr>
        </p:nvSpPr>
        <p:spPr>
          <a:xfrm>
            <a:off x="992875" y="245402"/>
            <a:ext cx="9315782" cy="590931"/>
          </a:xfrm>
        </p:spPr>
        <p:txBody>
          <a:bodyPr/>
          <a:lstStyle/>
          <a:p>
            <a:r>
              <a:rPr lang="zh-TW" altLang="en-US" dirty="0"/>
              <a:t>散佈圖</a:t>
            </a:r>
          </a:p>
        </p:txBody>
      </p:sp>
      <p:pic>
        <p:nvPicPr>
          <p:cNvPr id="4" name="Picture 3">
            <a:extLst>
              <a:ext uri="{FF2B5EF4-FFF2-40B4-BE49-F238E27FC236}">
                <a16:creationId xmlns:a16="http://schemas.microsoft.com/office/drawing/2014/main" id="{23E97FAC-CA64-654C-89FF-0908C8AC1FCA}"/>
              </a:ext>
            </a:extLst>
          </p:cNvPr>
          <p:cNvPicPr>
            <a:picLocks noChangeAspect="1"/>
          </p:cNvPicPr>
          <p:nvPr/>
        </p:nvPicPr>
        <p:blipFill>
          <a:blip r:embed="rId2"/>
          <a:stretch>
            <a:fillRect/>
          </a:stretch>
        </p:blipFill>
        <p:spPr>
          <a:xfrm>
            <a:off x="818980" y="1048952"/>
            <a:ext cx="9194800" cy="558800"/>
          </a:xfrm>
          <a:prstGeom prst="rect">
            <a:avLst/>
          </a:prstGeom>
        </p:spPr>
      </p:pic>
      <p:pic>
        <p:nvPicPr>
          <p:cNvPr id="6" name="Picture 5">
            <a:extLst>
              <a:ext uri="{FF2B5EF4-FFF2-40B4-BE49-F238E27FC236}">
                <a16:creationId xmlns:a16="http://schemas.microsoft.com/office/drawing/2014/main" id="{F6917827-5F18-C84A-95E7-DF692C89D073}"/>
              </a:ext>
            </a:extLst>
          </p:cNvPr>
          <p:cNvPicPr>
            <a:picLocks noChangeAspect="1"/>
          </p:cNvPicPr>
          <p:nvPr/>
        </p:nvPicPr>
        <p:blipFill>
          <a:blip r:embed="rId3"/>
          <a:stretch>
            <a:fillRect/>
          </a:stretch>
        </p:blipFill>
        <p:spPr>
          <a:xfrm>
            <a:off x="699015" y="2377797"/>
            <a:ext cx="4334718" cy="3431251"/>
          </a:xfrm>
          <a:prstGeom prst="rect">
            <a:avLst/>
          </a:prstGeom>
        </p:spPr>
      </p:pic>
      <p:pic>
        <p:nvPicPr>
          <p:cNvPr id="8" name="Picture 7">
            <a:extLst>
              <a:ext uri="{FF2B5EF4-FFF2-40B4-BE49-F238E27FC236}">
                <a16:creationId xmlns:a16="http://schemas.microsoft.com/office/drawing/2014/main" id="{89B4D9F6-9E7A-A246-ABF2-501660E326AE}"/>
              </a:ext>
            </a:extLst>
          </p:cNvPr>
          <p:cNvPicPr>
            <a:picLocks noChangeAspect="1"/>
          </p:cNvPicPr>
          <p:nvPr/>
        </p:nvPicPr>
        <p:blipFill>
          <a:blip r:embed="rId4"/>
          <a:stretch>
            <a:fillRect/>
          </a:stretch>
        </p:blipFill>
        <p:spPr>
          <a:xfrm>
            <a:off x="794265" y="1649627"/>
            <a:ext cx="9080500" cy="558800"/>
          </a:xfrm>
          <a:prstGeom prst="rect">
            <a:avLst/>
          </a:prstGeom>
        </p:spPr>
      </p:pic>
      <p:pic>
        <p:nvPicPr>
          <p:cNvPr id="10" name="Picture 9">
            <a:extLst>
              <a:ext uri="{FF2B5EF4-FFF2-40B4-BE49-F238E27FC236}">
                <a16:creationId xmlns:a16="http://schemas.microsoft.com/office/drawing/2014/main" id="{0178D2E4-37EA-C341-A69E-DB89319CDA5F}"/>
              </a:ext>
            </a:extLst>
          </p:cNvPr>
          <p:cNvPicPr>
            <a:picLocks noChangeAspect="1"/>
          </p:cNvPicPr>
          <p:nvPr/>
        </p:nvPicPr>
        <p:blipFill>
          <a:blip r:embed="rId5"/>
          <a:stretch>
            <a:fillRect/>
          </a:stretch>
        </p:blipFill>
        <p:spPr>
          <a:xfrm>
            <a:off x="5930167" y="2509945"/>
            <a:ext cx="4165817" cy="3299103"/>
          </a:xfrm>
          <a:prstGeom prst="rect">
            <a:avLst/>
          </a:prstGeom>
        </p:spPr>
      </p:pic>
      <p:cxnSp>
        <p:nvCxnSpPr>
          <p:cNvPr id="11" name="Curved Connector 10">
            <a:extLst>
              <a:ext uri="{FF2B5EF4-FFF2-40B4-BE49-F238E27FC236}">
                <a16:creationId xmlns:a16="http://schemas.microsoft.com/office/drawing/2014/main" id="{1AC3E00F-D4B3-6B41-B9E9-8FD745CC8532}"/>
              </a:ext>
            </a:extLst>
          </p:cNvPr>
          <p:cNvCxnSpPr>
            <a:cxnSpLocks/>
            <a:stCxn id="4" idx="1"/>
            <a:endCxn id="6" idx="1"/>
          </p:cNvCxnSpPr>
          <p:nvPr/>
        </p:nvCxnSpPr>
        <p:spPr>
          <a:xfrm rot="10800000" flipV="1">
            <a:off x="699016" y="1328351"/>
            <a:ext cx="119965" cy="2765071"/>
          </a:xfrm>
          <a:prstGeom prst="curvedConnector3">
            <a:avLst>
              <a:gd name="adj1" fmla="val 445061"/>
            </a:avLst>
          </a:prstGeom>
          <a:noFill/>
          <a:ln w="9525" cap="flat" cmpd="sng" algn="ctr">
            <a:solidFill>
              <a:schemeClr val="accent1">
                <a:lumMod val="50000"/>
              </a:schemeClr>
            </a:solidFill>
            <a:prstDash val="lgDash"/>
            <a:tailEnd type="triangle"/>
          </a:ln>
          <a:effectLst/>
        </p:spPr>
      </p:cxnSp>
      <p:cxnSp>
        <p:nvCxnSpPr>
          <p:cNvPr id="15" name="Curved Connector 14">
            <a:extLst>
              <a:ext uri="{FF2B5EF4-FFF2-40B4-BE49-F238E27FC236}">
                <a16:creationId xmlns:a16="http://schemas.microsoft.com/office/drawing/2014/main" id="{F474D09C-C094-EC44-8D36-E79B0E7FE2D7}"/>
              </a:ext>
            </a:extLst>
          </p:cNvPr>
          <p:cNvCxnSpPr>
            <a:cxnSpLocks/>
            <a:stCxn id="8" idx="3"/>
            <a:endCxn id="10" idx="3"/>
          </p:cNvCxnSpPr>
          <p:nvPr/>
        </p:nvCxnSpPr>
        <p:spPr>
          <a:xfrm>
            <a:off x="9874765" y="1929027"/>
            <a:ext cx="221219" cy="2230470"/>
          </a:xfrm>
          <a:prstGeom prst="curvedConnector3">
            <a:avLst>
              <a:gd name="adj1" fmla="val 203337"/>
            </a:avLst>
          </a:prstGeom>
          <a:noFill/>
          <a:ln w="9525" cap="flat" cmpd="sng" algn="ctr">
            <a:solidFill>
              <a:schemeClr val="accent1">
                <a:lumMod val="50000"/>
              </a:schemeClr>
            </a:solidFill>
            <a:prstDash val="lgDash"/>
            <a:tailEnd type="triangle"/>
          </a:ln>
          <a:effectLst/>
        </p:spPr>
      </p:cxnSp>
    </p:spTree>
    <p:extLst>
      <p:ext uri="{BB962C8B-B14F-4D97-AF65-F5344CB8AC3E}">
        <p14:creationId xmlns:p14="http://schemas.microsoft.com/office/powerpoint/2010/main" val="3601661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FDA6A7-DD11-3743-A775-96D1B7FF5916}"/>
              </a:ext>
            </a:extLst>
          </p:cNvPr>
          <p:cNvSpPr>
            <a:spLocks noGrp="1"/>
          </p:cNvSpPr>
          <p:nvPr>
            <p:ph type="body" sz="quarter" idx="10"/>
          </p:nvPr>
        </p:nvSpPr>
        <p:spPr>
          <a:xfrm>
            <a:off x="992875" y="245402"/>
            <a:ext cx="9315782" cy="590931"/>
          </a:xfrm>
        </p:spPr>
        <p:txBody>
          <a:bodyPr/>
          <a:lstStyle/>
          <a:p>
            <a:r>
              <a:rPr lang="zh-TW" altLang="en-US" dirty="0"/>
              <a:t>箱形圖</a:t>
            </a:r>
          </a:p>
        </p:txBody>
      </p:sp>
      <p:pic>
        <p:nvPicPr>
          <p:cNvPr id="6" name="Picture 5">
            <a:extLst>
              <a:ext uri="{FF2B5EF4-FFF2-40B4-BE49-F238E27FC236}">
                <a16:creationId xmlns:a16="http://schemas.microsoft.com/office/drawing/2014/main" id="{6007FA6A-DE22-3E4B-9554-6E9C9DED48D8}"/>
              </a:ext>
            </a:extLst>
          </p:cNvPr>
          <p:cNvPicPr>
            <a:picLocks noChangeAspect="1"/>
          </p:cNvPicPr>
          <p:nvPr/>
        </p:nvPicPr>
        <p:blipFill>
          <a:blip r:embed="rId2"/>
          <a:stretch>
            <a:fillRect/>
          </a:stretch>
        </p:blipFill>
        <p:spPr>
          <a:xfrm>
            <a:off x="619577" y="984614"/>
            <a:ext cx="6860553" cy="3189654"/>
          </a:xfrm>
          <a:prstGeom prst="rect">
            <a:avLst/>
          </a:prstGeom>
        </p:spPr>
      </p:pic>
      <p:pic>
        <p:nvPicPr>
          <p:cNvPr id="4" name="Picture 3">
            <a:extLst>
              <a:ext uri="{FF2B5EF4-FFF2-40B4-BE49-F238E27FC236}">
                <a16:creationId xmlns:a16="http://schemas.microsoft.com/office/drawing/2014/main" id="{2C42E731-FEF9-414D-87B5-B5A856F9833A}"/>
              </a:ext>
            </a:extLst>
          </p:cNvPr>
          <p:cNvPicPr>
            <a:picLocks noChangeAspect="1"/>
          </p:cNvPicPr>
          <p:nvPr/>
        </p:nvPicPr>
        <p:blipFill>
          <a:blip r:embed="rId3"/>
          <a:stretch>
            <a:fillRect/>
          </a:stretch>
        </p:blipFill>
        <p:spPr>
          <a:xfrm>
            <a:off x="5895910" y="2892996"/>
            <a:ext cx="5936005" cy="3129893"/>
          </a:xfrm>
          <a:prstGeom prst="rect">
            <a:avLst/>
          </a:prstGeom>
        </p:spPr>
      </p:pic>
    </p:spTree>
    <p:extLst>
      <p:ext uri="{BB962C8B-B14F-4D97-AF65-F5344CB8AC3E}">
        <p14:creationId xmlns:p14="http://schemas.microsoft.com/office/powerpoint/2010/main" val="2532037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endParaRPr lang="en-TW"/>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p:txBody>
          <a:bodyPr/>
          <a:lstStyle/>
          <a:p>
            <a:endParaRPr lang="en-TW"/>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1</a:t>
            </a:r>
            <a:endParaRPr lang="zh-CN" altLang="en-US" kern="0" dirty="0"/>
          </a:p>
        </p:txBody>
      </p:sp>
      <p:sp>
        <p:nvSpPr>
          <p:cNvPr id="5" name="文本占位符 4"/>
          <p:cNvSpPr>
            <a:spLocks noGrp="1"/>
          </p:cNvSpPr>
          <p:nvPr>
            <p:ph type="body" sz="quarter" idx="12"/>
          </p:nvPr>
        </p:nvSpPr>
        <p:spPr>
          <a:xfrm>
            <a:off x="3327399" y="5603971"/>
            <a:ext cx="5537200" cy="1217769"/>
          </a:xfrm>
        </p:spPr>
        <p:txBody>
          <a:bodyPr/>
          <a:lstStyle/>
          <a:p>
            <a:r>
              <a:rPr lang="zh-CN" altLang="en-US" sz="4000" dirty="0"/>
              <a:t>資料清理</a:t>
            </a:r>
            <a:r>
              <a:rPr lang="en-US" altLang="zh-CN" sz="4000" dirty="0"/>
              <a:t>&amp;</a:t>
            </a:r>
            <a:r>
              <a:rPr lang="zh-CN" altLang="en-US" sz="4000" dirty="0"/>
              <a:t>前處理</a:t>
            </a:r>
            <a:endParaRPr lang="en-US" altLang="zh-CN" sz="4000" dirty="0"/>
          </a:p>
          <a:p>
            <a:r>
              <a:rPr lang="zh-CN" altLang="en-US" sz="3200" dirty="0"/>
              <a:t>觀念講解</a:t>
            </a:r>
          </a:p>
        </p:txBody>
      </p:sp>
    </p:spTree>
    <p:extLst>
      <p:ext uri="{BB962C8B-B14F-4D97-AF65-F5344CB8AC3E}">
        <p14:creationId xmlns:p14="http://schemas.microsoft.com/office/powerpoint/2010/main" val="194968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532A7-5C50-AE45-9A64-45A79AEDC1D0}"/>
              </a:ext>
            </a:extLst>
          </p:cNvPr>
          <p:cNvSpPr>
            <a:spLocks noGrp="1"/>
          </p:cNvSpPr>
          <p:nvPr>
            <p:ph type="body" sz="quarter" idx="10"/>
          </p:nvPr>
        </p:nvSpPr>
        <p:spPr/>
        <p:txBody>
          <a:bodyPr/>
          <a:lstStyle/>
          <a:p>
            <a:r>
              <a:rPr lang="en-US" dirty="0" err="1"/>
              <a:t>sklearn</a:t>
            </a:r>
            <a:r>
              <a:rPr lang="en-US" dirty="0"/>
              <a:t>-preprocessing</a:t>
            </a:r>
            <a:endParaRPr lang="en-TW" dirty="0"/>
          </a:p>
        </p:txBody>
      </p:sp>
      <p:sp>
        <p:nvSpPr>
          <p:cNvPr id="3" name="Rectangle 2">
            <a:extLst>
              <a:ext uri="{FF2B5EF4-FFF2-40B4-BE49-F238E27FC236}">
                <a16:creationId xmlns:a16="http://schemas.microsoft.com/office/drawing/2014/main" id="{ACDD1649-FF2F-6A40-8466-F2B016834D29}"/>
              </a:ext>
            </a:extLst>
          </p:cNvPr>
          <p:cNvSpPr/>
          <p:nvPr/>
        </p:nvSpPr>
        <p:spPr>
          <a:xfrm>
            <a:off x="714294" y="1144601"/>
            <a:ext cx="8757526" cy="1477328"/>
          </a:xfrm>
          <a:prstGeom prst="rect">
            <a:avLst/>
          </a:prstGeom>
        </p:spPr>
        <p:txBody>
          <a:bodyPr wrap="none">
            <a:spAutoFit/>
          </a:bodyPr>
          <a:lstStyle/>
          <a:p>
            <a:pPr marL="285750" indent="-285750">
              <a:buFont typeface="Arial" panose="020B0604020202020204" pitchFamily="34" charset="0"/>
              <a:buChar char="•"/>
            </a:pPr>
            <a:r>
              <a:rPr lang="en-US" dirty="0"/>
              <a:t>scale </a:t>
            </a:r>
            <a:r>
              <a:rPr lang="zh-TW" altLang="en-US" dirty="0"/>
              <a:t>零均值單位方差</a:t>
            </a:r>
            <a:endParaRPr lang="en-US" altLang="zh-TW" dirty="0"/>
          </a:p>
          <a:p>
            <a:pPr marL="285750" indent="-285750">
              <a:buFont typeface="Arial" panose="020B0604020202020204" pitchFamily="34" charset="0"/>
              <a:buChar char="•"/>
            </a:pPr>
            <a:r>
              <a:rPr lang="en-US" dirty="0" err="1"/>
              <a:t>StandardScaler</a:t>
            </a:r>
            <a:r>
              <a:rPr lang="zh-TW" altLang="en-US" dirty="0"/>
              <a:t>計算訓練集的平均值和標準差，以便測試資料集使用相同的變換。</a:t>
            </a:r>
            <a:endParaRPr lang="en-US" altLang="zh-TW" dirty="0"/>
          </a:p>
          <a:p>
            <a:pPr marL="285750" indent="-285750">
              <a:buFont typeface="Arial" panose="020B0604020202020204" pitchFamily="34" charset="0"/>
              <a:buChar char="•"/>
            </a:pPr>
            <a:r>
              <a:rPr lang="en-US" dirty="0" err="1"/>
              <a:t>MinMaxScaler</a:t>
            </a:r>
            <a:r>
              <a:rPr lang="en-US" dirty="0"/>
              <a:t>(</a:t>
            </a:r>
            <a:r>
              <a:rPr lang="zh-TW" altLang="en-US" dirty="0"/>
              <a:t>最小最大值標準化</a:t>
            </a:r>
            <a:r>
              <a:rPr lang="en-US" altLang="zh-TW" dirty="0"/>
              <a:t>)</a:t>
            </a:r>
          </a:p>
          <a:p>
            <a:pPr marL="285750" indent="-285750">
              <a:buFont typeface="Arial" panose="020B0604020202020204" pitchFamily="34" charset="0"/>
              <a:buChar char="•"/>
            </a:pPr>
            <a:r>
              <a:rPr lang="en-US" dirty="0" err="1"/>
              <a:t>MaxAbsScaler</a:t>
            </a:r>
            <a:r>
              <a:rPr lang="en-US" dirty="0"/>
              <a:t>（</a:t>
            </a:r>
            <a:r>
              <a:rPr lang="zh-TW" altLang="en-US" dirty="0"/>
              <a:t>絕對值最大標準化）</a:t>
            </a:r>
            <a:endParaRPr lang="en-US" altLang="zh-TW" dirty="0"/>
          </a:p>
          <a:p>
            <a:pPr marL="285750" indent="-285750">
              <a:buFont typeface="Arial" panose="020B0604020202020204" pitchFamily="34" charset="0"/>
              <a:buChar char="•"/>
            </a:pPr>
            <a:r>
              <a:rPr lang="en-US" dirty="0" err="1"/>
              <a:t>RobustScaler</a:t>
            </a:r>
            <a:endParaRPr lang="en-TW" dirty="0"/>
          </a:p>
        </p:txBody>
      </p:sp>
    </p:spTree>
    <p:extLst>
      <p:ext uri="{BB962C8B-B14F-4D97-AF65-F5344CB8AC3E}">
        <p14:creationId xmlns:p14="http://schemas.microsoft.com/office/powerpoint/2010/main" val="2248761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DF7C-627C-1C45-A35F-D876F36AE2ED}"/>
              </a:ext>
            </a:extLst>
          </p:cNvPr>
          <p:cNvSpPr>
            <a:spLocks noGrp="1"/>
          </p:cNvSpPr>
          <p:nvPr>
            <p:ph type="body" sz="quarter" idx="10"/>
          </p:nvPr>
        </p:nvSpPr>
        <p:spPr>
          <a:xfrm>
            <a:off x="992875" y="245402"/>
            <a:ext cx="9315782" cy="1217769"/>
          </a:xfrm>
        </p:spPr>
        <p:txBody>
          <a:bodyPr/>
          <a:lstStyle/>
          <a:p>
            <a:r>
              <a:rPr lang="en-US" dirty="0"/>
              <a:t>Standardization</a:t>
            </a:r>
            <a:r>
              <a:rPr lang="zh-TW" altLang="en-US" dirty="0"/>
              <a:t> 平均</a:t>
            </a:r>
            <a:r>
              <a:rPr lang="en-US" altLang="zh-TW" dirty="0"/>
              <a:t>&amp;</a:t>
            </a:r>
            <a:r>
              <a:rPr lang="zh-TW" altLang="en-US" dirty="0"/>
              <a:t>變異數標準化</a:t>
            </a:r>
          </a:p>
          <a:p>
            <a:endParaRPr lang="en-TW" dirty="0"/>
          </a:p>
        </p:txBody>
      </p:sp>
      <p:sp>
        <p:nvSpPr>
          <p:cNvPr id="3" name="Rectangle 2">
            <a:extLst>
              <a:ext uri="{FF2B5EF4-FFF2-40B4-BE49-F238E27FC236}">
                <a16:creationId xmlns:a16="http://schemas.microsoft.com/office/drawing/2014/main" id="{9728A39B-CF21-314A-9850-9715C8922139}"/>
              </a:ext>
            </a:extLst>
          </p:cNvPr>
          <p:cNvSpPr/>
          <p:nvPr/>
        </p:nvSpPr>
        <p:spPr>
          <a:xfrm>
            <a:off x="791738" y="1234912"/>
            <a:ext cx="9930924" cy="707886"/>
          </a:xfrm>
          <a:prstGeom prst="rect">
            <a:avLst/>
          </a:prstGeom>
        </p:spPr>
        <p:txBody>
          <a:bodyPr wrap="non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將所有特徵標準化，也就是高斯分佈。使得數據的平均值為</a:t>
            </a:r>
            <a:r>
              <a:rPr lang="en-US" altLang="zh-TW" sz="2000" dirty="0">
                <a:solidFill>
                  <a:srgbClr val="4D4D4D"/>
                </a:solidFill>
                <a:latin typeface="Microsoft YaHei" panose="020B0503020204020204" pitchFamily="34" charset="-122"/>
                <a:ea typeface="Microsoft YaHei" panose="020B0503020204020204" pitchFamily="34" charset="-122"/>
              </a:rPr>
              <a:t>0</a:t>
            </a:r>
            <a:r>
              <a:rPr lang="zh-TW" altLang="en-US" sz="2000" dirty="0">
                <a:solidFill>
                  <a:srgbClr val="4D4D4D"/>
                </a:solidFill>
                <a:latin typeface="Microsoft YaHei" panose="020B0503020204020204" pitchFamily="34" charset="-122"/>
                <a:ea typeface="Microsoft YaHei" panose="020B0503020204020204" pitchFamily="34" charset="-122"/>
              </a:rPr>
              <a:t>，方差為</a:t>
            </a:r>
            <a:r>
              <a:rPr lang="en-US" altLang="zh-TW" sz="2000" dirty="0">
                <a:solidFill>
                  <a:srgbClr val="4D4D4D"/>
                </a:solidFill>
                <a:latin typeface="Microsoft YaHei" panose="020B0503020204020204" pitchFamily="34" charset="-122"/>
                <a:ea typeface="Microsoft YaHei" panose="020B0503020204020204" pitchFamily="34" charset="-122"/>
              </a:rPr>
              <a:t>1</a:t>
            </a:r>
            <a:r>
              <a:rPr lang="zh-TW" altLang="en-US" sz="2000" dirty="0">
                <a:solidFill>
                  <a:srgbClr val="4D4D4D"/>
                </a:solidFill>
                <a:latin typeface="Microsoft YaHei" panose="020B0503020204020204" pitchFamily="34" charset="-122"/>
                <a:ea typeface="Microsoft YaHei" panose="020B0503020204020204" pitchFamily="34" charset="-122"/>
              </a:rPr>
              <a:t>。</a:t>
            </a:r>
            <a:endParaRPr lang="en-US" altLang="zh-TW" sz="2000" dirty="0">
              <a:solidFill>
                <a:srgbClr val="4D4D4D"/>
              </a:solidFill>
              <a:latin typeface="Microsoft YaHei" panose="020B0503020204020204" pitchFamily="34" charset="-122"/>
              <a:ea typeface="Microsoft YaHei" panose="020B0503020204020204" pitchFamily="34" charset="-122"/>
            </a:endParaRPr>
          </a:p>
          <a:p>
            <a:r>
              <a:rPr lang="zh-TW" altLang="en-US" sz="2000" dirty="0">
                <a:solidFill>
                  <a:srgbClr val="4D4D4D"/>
                </a:solidFill>
                <a:latin typeface="Microsoft YaHei" panose="020B0503020204020204" pitchFamily="34" charset="-122"/>
                <a:ea typeface="Microsoft YaHei" panose="020B0503020204020204" pitchFamily="34" charset="-122"/>
              </a:rPr>
              <a:t>適合的使用時機於當有些特徵的方差過大時，使用標準化能夠有效地讓模型快速收斂。</a:t>
            </a:r>
            <a:endParaRPr lang="en-TW" sz="2000" dirty="0"/>
          </a:p>
        </p:txBody>
      </p:sp>
      <p:pic>
        <p:nvPicPr>
          <p:cNvPr id="5" name="Picture 4">
            <a:extLst>
              <a:ext uri="{FF2B5EF4-FFF2-40B4-BE49-F238E27FC236}">
                <a16:creationId xmlns:a16="http://schemas.microsoft.com/office/drawing/2014/main" id="{88B801EA-9903-EB45-8053-C5AC62839EAE}"/>
              </a:ext>
            </a:extLst>
          </p:cNvPr>
          <p:cNvPicPr>
            <a:picLocks noChangeAspect="1"/>
          </p:cNvPicPr>
          <p:nvPr/>
        </p:nvPicPr>
        <p:blipFill>
          <a:blip r:embed="rId3"/>
          <a:stretch>
            <a:fillRect/>
          </a:stretch>
        </p:blipFill>
        <p:spPr>
          <a:xfrm>
            <a:off x="2310694" y="3850765"/>
            <a:ext cx="7570611" cy="2415790"/>
          </a:xfrm>
          <a:prstGeom prst="rect">
            <a:avLst/>
          </a:prstGeom>
        </p:spPr>
      </p:pic>
      <p:pic>
        <p:nvPicPr>
          <p:cNvPr id="7" name="Picture 6">
            <a:extLst>
              <a:ext uri="{FF2B5EF4-FFF2-40B4-BE49-F238E27FC236}">
                <a16:creationId xmlns:a16="http://schemas.microsoft.com/office/drawing/2014/main" id="{CF29EC9F-F35F-C44B-8557-8A93C0C0C5BE}"/>
              </a:ext>
            </a:extLst>
          </p:cNvPr>
          <p:cNvPicPr>
            <a:picLocks noChangeAspect="1"/>
          </p:cNvPicPr>
          <p:nvPr/>
        </p:nvPicPr>
        <p:blipFill>
          <a:blip r:embed="rId4"/>
          <a:stretch>
            <a:fillRect/>
          </a:stretch>
        </p:blipFill>
        <p:spPr>
          <a:xfrm>
            <a:off x="3244849" y="2311400"/>
            <a:ext cx="5702300" cy="1117600"/>
          </a:xfrm>
          <a:prstGeom prst="rect">
            <a:avLst/>
          </a:prstGeom>
        </p:spPr>
      </p:pic>
      <p:pic>
        <p:nvPicPr>
          <p:cNvPr id="11" name="Graphic 10">
            <a:extLst>
              <a:ext uri="{FF2B5EF4-FFF2-40B4-BE49-F238E27FC236}">
                <a16:creationId xmlns:a16="http://schemas.microsoft.com/office/drawing/2014/main" id="{B77AEE2B-242D-B442-8A76-C4C6617800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1738" y="2344331"/>
            <a:ext cx="1409700" cy="368300"/>
          </a:xfrm>
          <a:prstGeom prst="rect">
            <a:avLst/>
          </a:prstGeom>
        </p:spPr>
      </p:pic>
    </p:spTree>
    <p:extLst>
      <p:ext uri="{BB962C8B-B14F-4D97-AF65-F5344CB8AC3E}">
        <p14:creationId xmlns:p14="http://schemas.microsoft.com/office/powerpoint/2010/main" val="1957352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C5BF85-FFB8-BE45-B75E-D20C4FEF15CE}"/>
              </a:ext>
            </a:extLst>
          </p:cNvPr>
          <p:cNvSpPr>
            <a:spLocks noGrp="1"/>
          </p:cNvSpPr>
          <p:nvPr>
            <p:ph type="body" sz="quarter" idx="10"/>
          </p:nvPr>
        </p:nvSpPr>
        <p:spPr>
          <a:xfrm>
            <a:off x="992875" y="245402"/>
            <a:ext cx="9315782" cy="590931"/>
          </a:xfrm>
        </p:spPr>
        <p:txBody>
          <a:bodyPr/>
          <a:lstStyle/>
          <a:p>
            <a:r>
              <a:rPr lang="en-US" dirty="0" err="1"/>
              <a:t>MinMaxScaler</a:t>
            </a:r>
            <a:r>
              <a:rPr lang="en-US" dirty="0"/>
              <a:t> </a:t>
            </a:r>
            <a:r>
              <a:rPr lang="zh-TW" altLang="en-US" dirty="0"/>
              <a:t>最小最大值標準化</a:t>
            </a:r>
            <a:endParaRPr lang="en-US" altLang="zh-TW" dirty="0"/>
          </a:p>
        </p:txBody>
      </p:sp>
      <p:sp>
        <p:nvSpPr>
          <p:cNvPr id="3" name="Rectangle 2">
            <a:extLst>
              <a:ext uri="{FF2B5EF4-FFF2-40B4-BE49-F238E27FC236}">
                <a16:creationId xmlns:a16="http://schemas.microsoft.com/office/drawing/2014/main" id="{FE394C89-B02D-2849-8A28-8488AEF0C012}"/>
              </a:ext>
            </a:extLst>
          </p:cNvPr>
          <p:cNvSpPr/>
          <p:nvPr/>
        </p:nvSpPr>
        <p:spPr>
          <a:xfrm>
            <a:off x="992875" y="1268779"/>
            <a:ext cx="10205703" cy="707886"/>
          </a:xfrm>
          <a:prstGeom prst="rect">
            <a:avLst/>
          </a:prstGeom>
        </p:spPr>
        <p:txBody>
          <a:bodyPr wrap="squar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在</a:t>
            </a:r>
            <a:r>
              <a:rPr lang="en-US" sz="2000" dirty="0" err="1">
                <a:solidFill>
                  <a:srgbClr val="4D4D4D"/>
                </a:solidFill>
                <a:latin typeface="Microsoft YaHei" panose="020B0503020204020204" pitchFamily="34" charset="-122"/>
                <a:ea typeface="Microsoft YaHei" panose="020B0503020204020204" pitchFamily="34" charset="-122"/>
              </a:rPr>
              <a:t>MinMaxScaler</a:t>
            </a:r>
            <a:r>
              <a:rPr lang="zh-TW" altLang="en-US" sz="2000" dirty="0">
                <a:solidFill>
                  <a:srgbClr val="4D4D4D"/>
                </a:solidFill>
                <a:latin typeface="Microsoft YaHei" panose="020B0503020204020204" pitchFamily="34" charset="-122"/>
                <a:ea typeface="Microsoft YaHei" panose="020B0503020204020204" pitchFamily="34" charset="-122"/>
              </a:rPr>
              <a:t>中是給定了一個明確的最大值與最小值。每個特徵中的最小值變成了</a:t>
            </a:r>
            <a:r>
              <a:rPr lang="en-US" altLang="zh-TW" sz="2000" dirty="0">
                <a:solidFill>
                  <a:srgbClr val="4D4D4D"/>
                </a:solidFill>
                <a:latin typeface="Microsoft YaHei" panose="020B0503020204020204" pitchFamily="34" charset="-122"/>
                <a:ea typeface="Microsoft YaHei" panose="020B0503020204020204" pitchFamily="34" charset="-122"/>
              </a:rPr>
              <a:t>0</a:t>
            </a:r>
            <a:r>
              <a:rPr lang="zh-TW" altLang="en-US" sz="2000" dirty="0">
                <a:solidFill>
                  <a:srgbClr val="4D4D4D"/>
                </a:solidFill>
                <a:latin typeface="Microsoft YaHei" panose="020B0503020204020204" pitchFamily="34" charset="-122"/>
                <a:ea typeface="Microsoft YaHei" panose="020B0503020204020204" pitchFamily="34" charset="-122"/>
              </a:rPr>
              <a:t>，最大值變成了</a:t>
            </a:r>
            <a:r>
              <a:rPr lang="en-US" altLang="zh-TW" sz="2000" dirty="0">
                <a:solidFill>
                  <a:srgbClr val="4D4D4D"/>
                </a:solidFill>
                <a:latin typeface="Microsoft YaHei" panose="020B0503020204020204" pitchFamily="34" charset="-122"/>
                <a:ea typeface="Microsoft YaHei" panose="020B0503020204020204" pitchFamily="34" charset="-122"/>
              </a:rPr>
              <a:t>1</a:t>
            </a:r>
            <a:r>
              <a:rPr lang="zh-TW" altLang="en-US" sz="2000" dirty="0">
                <a:solidFill>
                  <a:srgbClr val="4D4D4D"/>
                </a:solidFill>
                <a:latin typeface="Microsoft YaHei" panose="020B0503020204020204" pitchFamily="34" charset="-122"/>
                <a:ea typeface="Microsoft YaHei" panose="020B0503020204020204" pitchFamily="34" charset="-122"/>
              </a:rPr>
              <a:t>。</a:t>
            </a:r>
            <a:endParaRPr lang="en-TW" sz="2000" dirty="0"/>
          </a:p>
        </p:txBody>
      </p:sp>
      <p:pic>
        <p:nvPicPr>
          <p:cNvPr id="5" name="Picture 4">
            <a:extLst>
              <a:ext uri="{FF2B5EF4-FFF2-40B4-BE49-F238E27FC236}">
                <a16:creationId xmlns:a16="http://schemas.microsoft.com/office/drawing/2014/main" id="{9AACD18C-4691-CE46-A8DC-3AD22BAB053B}"/>
              </a:ext>
            </a:extLst>
          </p:cNvPr>
          <p:cNvPicPr>
            <a:picLocks noChangeAspect="1"/>
          </p:cNvPicPr>
          <p:nvPr/>
        </p:nvPicPr>
        <p:blipFill>
          <a:blip r:embed="rId2"/>
          <a:stretch>
            <a:fillRect/>
          </a:stretch>
        </p:blipFill>
        <p:spPr>
          <a:xfrm>
            <a:off x="2177587" y="3760632"/>
            <a:ext cx="7836825" cy="2412000"/>
          </a:xfrm>
          <a:prstGeom prst="rect">
            <a:avLst/>
          </a:prstGeom>
        </p:spPr>
      </p:pic>
      <p:pic>
        <p:nvPicPr>
          <p:cNvPr id="7" name="Picture 6">
            <a:extLst>
              <a:ext uri="{FF2B5EF4-FFF2-40B4-BE49-F238E27FC236}">
                <a16:creationId xmlns:a16="http://schemas.microsoft.com/office/drawing/2014/main" id="{A4612029-C64A-BF41-BC37-4A96965774B7}"/>
              </a:ext>
            </a:extLst>
          </p:cNvPr>
          <p:cNvPicPr>
            <a:picLocks noChangeAspect="1"/>
          </p:cNvPicPr>
          <p:nvPr/>
        </p:nvPicPr>
        <p:blipFill>
          <a:blip r:embed="rId3"/>
          <a:stretch>
            <a:fillRect/>
          </a:stretch>
        </p:blipFill>
        <p:spPr>
          <a:xfrm>
            <a:off x="3301999" y="2369276"/>
            <a:ext cx="5588000" cy="1117600"/>
          </a:xfrm>
          <a:prstGeom prst="rect">
            <a:avLst/>
          </a:prstGeom>
        </p:spPr>
      </p:pic>
    </p:spTree>
    <p:extLst>
      <p:ext uri="{BB962C8B-B14F-4D97-AF65-F5344CB8AC3E}">
        <p14:creationId xmlns:p14="http://schemas.microsoft.com/office/powerpoint/2010/main" val="3305488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F912B6-C8B4-FD4C-904C-9F7B62FF254C}"/>
              </a:ext>
            </a:extLst>
          </p:cNvPr>
          <p:cNvSpPr>
            <a:spLocks noGrp="1"/>
          </p:cNvSpPr>
          <p:nvPr>
            <p:ph type="body" sz="quarter" idx="10"/>
          </p:nvPr>
        </p:nvSpPr>
        <p:spPr>
          <a:xfrm>
            <a:off x="992875" y="245402"/>
            <a:ext cx="9315782" cy="590931"/>
          </a:xfrm>
        </p:spPr>
        <p:txBody>
          <a:bodyPr/>
          <a:lstStyle/>
          <a:p>
            <a:r>
              <a:rPr lang="en-US" dirty="0" err="1"/>
              <a:t>MaxAbsScaler</a:t>
            </a:r>
            <a:endParaRPr lang="en-US" dirty="0"/>
          </a:p>
        </p:txBody>
      </p:sp>
      <p:pic>
        <p:nvPicPr>
          <p:cNvPr id="4" name="Picture 3">
            <a:extLst>
              <a:ext uri="{FF2B5EF4-FFF2-40B4-BE49-F238E27FC236}">
                <a16:creationId xmlns:a16="http://schemas.microsoft.com/office/drawing/2014/main" id="{32C1400E-2593-FA4A-B3D5-2B7A0A6BF63F}"/>
              </a:ext>
            </a:extLst>
          </p:cNvPr>
          <p:cNvPicPr>
            <a:picLocks noChangeAspect="1"/>
          </p:cNvPicPr>
          <p:nvPr/>
        </p:nvPicPr>
        <p:blipFill>
          <a:blip r:embed="rId3"/>
          <a:stretch>
            <a:fillRect/>
          </a:stretch>
        </p:blipFill>
        <p:spPr>
          <a:xfrm>
            <a:off x="3191228" y="2585861"/>
            <a:ext cx="5651500" cy="1054100"/>
          </a:xfrm>
          <a:prstGeom prst="rect">
            <a:avLst/>
          </a:prstGeom>
        </p:spPr>
      </p:pic>
      <p:pic>
        <p:nvPicPr>
          <p:cNvPr id="6" name="Picture 5">
            <a:extLst>
              <a:ext uri="{FF2B5EF4-FFF2-40B4-BE49-F238E27FC236}">
                <a16:creationId xmlns:a16="http://schemas.microsoft.com/office/drawing/2014/main" id="{CED0BD9A-EFD9-D144-8212-4E054FDEDD9D}"/>
              </a:ext>
            </a:extLst>
          </p:cNvPr>
          <p:cNvPicPr>
            <a:picLocks noChangeAspect="1"/>
          </p:cNvPicPr>
          <p:nvPr/>
        </p:nvPicPr>
        <p:blipFill>
          <a:blip r:embed="rId4"/>
          <a:stretch>
            <a:fillRect/>
          </a:stretch>
        </p:blipFill>
        <p:spPr>
          <a:xfrm>
            <a:off x="2175233" y="3716866"/>
            <a:ext cx="7841533" cy="2493431"/>
          </a:xfrm>
          <a:prstGeom prst="rect">
            <a:avLst/>
          </a:prstGeom>
        </p:spPr>
      </p:pic>
    </p:spTree>
    <p:extLst>
      <p:ext uri="{BB962C8B-B14F-4D97-AF65-F5344CB8AC3E}">
        <p14:creationId xmlns:p14="http://schemas.microsoft.com/office/powerpoint/2010/main" val="1320323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B533EA-86D7-EA43-8CBD-78E9C9D74024}"/>
              </a:ext>
            </a:extLst>
          </p:cNvPr>
          <p:cNvSpPr>
            <a:spLocks noGrp="1"/>
          </p:cNvSpPr>
          <p:nvPr>
            <p:ph type="body" sz="quarter" idx="10"/>
          </p:nvPr>
        </p:nvSpPr>
        <p:spPr/>
        <p:txBody>
          <a:bodyPr/>
          <a:lstStyle/>
          <a:p>
            <a:r>
              <a:rPr lang="en-US" altLang="zh-TW" dirty="0">
                <a:latin typeface="Open Sans"/>
                <a:ea typeface="Open Sans"/>
                <a:cs typeface="Open Sans"/>
                <a:sym typeface="Open Sans"/>
              </a:rPr>
              <a:t>EDA</a:t>
            </a:r>
            <a:r>
              <a:rPr lang="zh-TW" altLang="en-US" dirty="0">
                <a:latin typeface="Open Sans"/>
                <a:ea typeface="Open Sans"/>
                <a:cs typeface="Open Sans"/>
                <a:sym typeface="Open Sans"/>
              </a:rPr>
              <a:t>必要的套件</a:t>
            </a:r>
            <a:endParaRPr lang="en-TW" dirty="0"/>
          </a:p>
        </p:txBody>
      </p:sp>
      <p:sp>
        <p:nvSpPr>
          <p:cNvPr id="3" name="Google Shape;520;p80">
            <a:extLst>
              <a:ext uri="{FF2B5EF4-FFF2-40B4-BE49-F238E27FC236}">
                <a16:creationId xmlns:a16="http://schemas.microsoft.com/office/drawing/2014/main" id="{CD9CE754-1138-094D-9452-E8F7D1DA07A4}"/>
              </a:ext>
            </a:extLst>
          </p:cNvPr>
          <p:cNvSpPr txBox="1"/>
          <p:nvPr/>
        </p:nvSpPr>
        <p:spPr>
          <a:xfrm>
            <a:off x="311700" y="1029225"/>
            <a:ext cx="8520600" cy="3416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000000"/>
              </a:buClr>
              <a:buSzPts val="1800"/>
              <a:buFont typeface="Arial"/>
              <a:buChar char="•"/>
            </a:pPr>
            <a:r>
              <a:rPr lang="zh-TW" sz="2800" b="0" i="0" u="none" strike="noStrike" cap="none" dirty="0">
                <a:solidFill>
                  <a:srgbClr val="000000"/>
                </a:solidFill>
                <a:latin typeface="Open Sans"/>
                <a:ea typeface="Open Sans"/>
                <a:cs typeface="Open Sans"/>
                <a:sym typeface="Open Sans"/>
              </a:rPr>
              <a:t>資料處理 </a:t>
            </a:r>
            <a:r>
              <a:rPr lang="zh-TW" sz="2800" b="0" i="0" u="none" strike="noStrike" cap="none" dirty="0">
                <a:solidFill>
                  <a:schemeClr val="dk1"/>
                </a:solidFill>
                <a:latin typeface="Open Sans"/>
                <a:ea typeface="Open Sans"/>
                <a:cs typeface="Open Sans"/>
                <a:sym typeface="Open Sans"/>
              </a:rPr>
              <a:t>–</a:t>
            </a:r>
            <a:r>
              <a:rPr lang="zh-TW" sz="2800" b="0" i="0" u="none" strike="noStrike" cap="none" dirty="0">
                <a:solidFill>
                  <a:srgbClr val="000000"/>
                </a:solidFill>
                <a:latin typeface="Open Sans"/>
                <a:ea typeface="Open Sans"/>
                <a:cs typeface="Open Sans"/>
                <a:sym typeface="Open Sans"/>
              </a:rPr>
              <a:t> </a:t>
            </a:r>
            <a:r>
              <a:rPr lang="zh-TW" sz="2800" b="1" i="0" u="none" strike="noStrike" cap="none" dirty="0">
                <a:solidFill>
                  <a:srgbClr val="000000"/>
                </a:solidFill>
                <a:latin typeface="Open Sans"/>
                <a:ea typeface="Open Sans"/>
                <a:cs typeface="Open Sans"/>
                <a:sym typeface="Open Sans"/>
              </a:rPr>
              <a:t>Pandas, Numpy</a:t>
            </a:r>
            <a:endParaRPr sz="2000" b="0" i="0" u="none" strike="noStrike" cap="none" dirty="0">
              <a:solidFill>
                <a:srgbClr val="000000"/>
              </a:solidFill>
              <a:latin typeface="Open Sans"/>
              <a:ea typeface="Open Sans"/>
              <a:cs typeface="Open Sans"/>
              <a:sym typeface="Open Sans"/>
            </a:endParaRPr>
          </a:p>
          <a:p>
            <a:pPr marL="0" marR="0" lvl="0" indent="457200" algn="l" rtl="0">
              <a:lnSpc>
                <a:spcPct val="100000"/>
              </a:lnSpc>
              <a:spcBef>
                <a:spcPts val="1600"/>
              </a:spcBef>
              <a:spcAft>
                <a:spcPts val="0"/>
              </a:spcAft>
              <a:buClr>
                <a:srgbClr val="000000"/>
              </a:buClr>
              <a:buSzPts val="1800"/>
              <a:buFont typeface="Arial"/>
              <a:buNone/>
            </a:pPr>
            <a:r>
              <a:rPr lang="zh-TW" sz="2000" b="0" i="0" u="none" strike="noStrike" cap="none" dirty="0">
                <a:solidFill>
                  <a:srgbClr val="000000"/>
                </a:solidFill>
                <a:latin typeface="Open Sans"/>
                <a:ea typeface="Open Sans"/>
                <a:cs typeface="Open Sans"/>
                <a:sym typeface="Open Sans"/>
              </a:rPr>
              <a:t>Pandas：Python 表格資料處理的重要工具</a:t>
            </a:r>
            <a:endParaRPr sz="2000" b="0" i="0" u="none" strike="noStrike" cap="none" dirty="0">
              <a:solidFill>
                <a:srgbClr val="000000"/>
              </a:solidFill>
              <a:latin typeface="Open Sans"/>
              <a:ea typeface="Open Sans"/>
              <a:cs typeface="Open Sans"/>
              <a:sym typeface="Open Sans"/>
            </a:endParaRPr>
          </a:p>
          <a:p>
            <a:pPr marL="457200" marR="0" lvl="0" indent="0" algn="l" rtl="0">
              <a:lnSpc>
                <a:spcPct val="100000"/>
              </a:lnSpc>
              <a:spcBef>
                <a:spcPts val="1600"/>
              </a:spcBef>
              <a:spcAft>
                <a:spcPts val="0"/>
              </a:spcAft>
              <a:buClr>
                <a:srgbClr val="000000"/>
              </a:buClr>
              <a:buSzPts val="1800"/>
              <a:buFont typeface="Arial"/>
              <a:buNone/>
            </a:pPr>
            <a:r>
              <a:rPr lang="zh-TW" sz="2000" b="0" i="0" u="none" strike="noStrike" cap="none" dirty="0">
                <a:solidFill>
                  <a:srgbClr val="000000"/>
                </a:solidFill>
                <a:latin typeface="Open Sans"/>
                <a:ea typeface="Open Sans"/>
                <a:cs typeface="Open Sans"/>
                <a:sym typeface="Open Sans"/>
              </a:rPr>
              <a:t>Numpy：針對多維陣列的平行運算進行優化的強大函式庫</a:t>
            </a:r>
            <a:endParaRPr sz="2000" b="0" i="0" u="none" strike="noStrike" cap="none" dirty="0">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400"/>
              <a:buFont typeface="Arial"/>
              <a:buNone/>
            </a:pPr>
            <a:endParaRPr sz="2800" b="0" i="0" u="none" strike="noStrike" cap="none" dirty="0">
              <a:solidFill>
                <a:srgbClr val="000000"/>
              </a:solidFill>
              <a:latin typeface="Open Sans"/>
              <a:ea typeface="Open Sans"/>
              <a:cs typeface="Open Sans"/>
              <a:sym typeface="Open Sans"/>
            </a:endParaRPr>
          </a:p>
          <a:p>
            <a:pPr marL="457200" marR="0" lvl="0" indent="-342900" algn="l" rtl="0">
              <a:lnSpc>
                <a:spcPct val="100000"/>
              </a:lnSpc>
              <a:spcBef>
                <a:spcPts val="0"/>
              </a:spcBef>
              <a:spcAft>
                <a:spcPts val="0"/>
              </a:spcAft>
              <a:buClr>
                <a:srgbClr val="000000"/>
              </a:buClr>
              <a:buSzPts val="1800"/>
              <a:buFont typeface="Arial"/>
              <a:buChar char="•"/>
            </a:pPr>
            <a:r>
              <a:rPr lang="zh-TW" sz="2800" b="0" i="0" u="none" strike="noStrike" cap="none" dirty="0">
                <a:solidFill>
                  <a:srgbClr val="000000"/>
                </a:solidFill>
                <a:latin typeface="Open Sans"/>
                <a:ea typeface="Open Sans"/>
                <a:cs typeface="Open Sans"/>
                <a:sym typeface="Open Sans"/>
              </a:rPr>
              <a:t>繪圖相關 – </a:t>
            </a:r>
            <a:r>
              <a:rPr lang="zh-TW" sz="2800" b="1" i="0" u="none" strike="noStrike" cap="none" dirty="0">
                <a:solidFill>
                  <a:srgbClr val="000000"/>
                </a:solidFill>
                <a:latin typeface="Open Sans"/>
                <a:ea typeface="Open Sans"/>
                <a:cs typeface="Open Sans"/>
                <a:sym typeface="Open Sans"/>
              </a:rPr>
              <a:t>Matplotlib, Seaborn</a:t>
            </a:r>
            <a:endParaRPr sz="2800" b="1" i="0" u="none" strike="noStrike" cap="none" dirty="0">
              <a:solidFill>
                <a:srgbClr val="000000"/>
              </a:solidFill>
              <a:latin typeface="Open Sans"/>
              <a:ea typeface="Open Sans"/>
              <a:cs typeface="Open Sans"/>
              <a:sym typeface="Open Sans"/>
            </a:endParaRPr>
          </a:p>
          <a:p>
            <a:pPr marL="457200" marR="0" lvl="0" indent="0" algn="l" rtl="0">
              <a:lnSpc>
                <a:spcPct val="100000"/>
              </a:lnSpc>
              <a:spcBef>
                <a:spcPts val="1600"/>
              </a:spcBef>
              <a:spcAft>
                <a:spcPts val="0"/>
              </a:spcAft>
              <a:buClr>
                <a:srgbClr val="000000"/>
              </a:buClr>
              <a:buSzPts val="1800"/>
              <a:buFont typeface="Arial"/>
              <a:buNone/>
            </a:pPr>
            <a:r>
              <a:rPr lang="zh-TW" sz="2000" b="0" i="0" u="none" strike="noStrike" cap="none" dirty="0">
                <a:solidFill>
                  <a:srgbClr val="000000"/>
                </a:solidFill>
                <a:latin typeface="Open Sans"/>
                <a:ea typeface="Open Sans"/>
                <a:cs typeface="Open Sans"/>
                <a:sym typeface="Open Sans"/>
              </a:rPr>
              <a:t>Matplotlib：Python 內最常被使用到的繪圖套件</a:t>
            </a:r>
            <a:endParaRPr sz="2000" b="0" i="0" u="none" strike="noStrike" cap="none" dirty="0">
              <a:solidFill>
                <a:srgbClr val="000000"/>
              </a:solidFill>
              <a:latin typeface="Open Sans"/>
              <a:ea typeface="Open Sans"/>
              <a:cs typeface="Open Sans"/>
              <a:sym typeface="Open Sans"/>
            </a:endParaRPr>
          </a:p>
          <a:p>
            <a:pPr marL="457200" marR="0" lvl="0" indent="0" algn="l" rtl="0">
              <a:lnSpc>
                <a:spcPct val="100000"/>
              </a:lnSpc>
              <a:spcBef>
                <a:spcPts val="1600"/>
              </a:spcBef>
              <a:spcAft>
                <a:spcPts val="0"/>
              </a:spcAft>
              <a:buClr>
                <a:srgbClr val="000000"/>
              </a:buClr>
              <a:buSzPts val="1800"/>
              <a:buFont typeface="Arial"/>
              <a:buNone/>
            </a:pPr>
            <a:r>
              <a:rPr lang="zh-TW" sz="2000" b="0" i="0" u="none" strike="noStrike" cap="none" dirty="0">
                <a:solidFill>
                  <a:srgbClr val="000000"/>
                </a:solidFill>
                <a:latin typeface="Open Sans"/>
                <a:ea typeface="Open Sans"/>
                <a:cs typeface="Open Sans"/>
                <a:sym typeface="Open Sans"/>
              </a:rPr>
              <a:t>Seaborn：以matplotlib為底層的高階繪圖套件</a:t>
            </a:r>
            <a:endParaRPr sz="2000" b="0" i="0" u="none" strike="noStrike" cap="none" dirty="0">
              <a:solidFill>
                <a:srgbClr val="000000"/>
              </a:solidFill>
              <a:latin typeface="Open Sans"/>
              <a:ea typeface="Open Sans"/>
              <a:cs typeface="Open Sans"/>
              <a:sym typeface="Open Sans"/>
            </a:endParaRPr>
          </a:p>
          <a:p>
            <a:pPr marL="457200" marR="0" lvl="0" indent="-228600" algn="l" rtl="0">
              <a:lnSpc>
                <a:spcPct val="115000"/>
              </a:lnSpc>
              <a:spcBef>
                <a:spcPts val="0"/>
              </a:spcBef>
              <a:spcAft>
                <a:spcPts val="0"/>
              </a:spcAft>
              <a:buClr>
                <a:srgbClr val="000000"/>
              </a:buClr>
              <a:buSzPts val="2400"/>
              <a:buFont typeface="Arial"/>
              <a:buNone/>
            </a:pPr>
            <a:endParaRPr sz="2800" b="0" i="0" u="none" strike="noStrike" cap="none" dirty="0">
              <a:solidFill>
                <a:srgbClr val="000000"/>
              </a:solidFill>
              <a:latin typeface="Open Sans"/>
              <a:ea typeface="Open Sans"/>
              <a:cs typeface="Open Sans"/>
              <a:sym typeface="Open Sans"/>
            </a:endParaRPr>
          </a:p>
        </p:txBody>
      </p:sp>
      <p:pic>
        <p:nvPicPr>
          <p:cNvPr id="2050" name="Picture 2" descr="NumPy - 维基百科，自由的百科全书">
            <a:extLst>
              <a:ext uri="{FF2B5EF4-FFF2-40B4-BE49-F238E27FC236}">
                <a16:creationId xmlns:a16="http://schemas.microsoft.com/office/drawing/2014/main" id="{0A17FD0F-B24E-5949-8A96-FD3FCE23E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4042" y="1917954"/>
            <a:ext cx="2293839" cy="9059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02C4DD8-33FF-3945-9D30-4103FB2BF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550" y="671655"/>
            <a:ext cx="2706433" cy="109159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015DEE4-E81D-AE4F-A82C-1DAB265D2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523" y="3310239"/>
            <a:ext cx="3309022" cy="6066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ubsea Cable Services | US to Brazil Wholesale Carrier | Seaborn">
            <a:extLst>
              <a:ext uri="{FF2B5EF4-FFF2-40B4-BE49-F238E27FC236}">
                <a16:creationId xmlns:a16="http://schemas.microsoft.com/office/drawing/2014/main" id="{8D1D08B4-12DB-544E-95F0-81C27218F7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2529" y="4370913"/>
            <a:ext cx="1975352" cy="476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568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1200329"/>
          </a:xfrm>
        </p:spPr>
        <p:txBody>
          <a:bodyPr/>
          <a:lstStyle/>
          <a:p>
            <a:r>
              <a:rPr lang="en-US" altLang="zh-CN" sz="4000" kern="0" dirty="0"/>
              <a:t>[</a:t>
            </a:r>
            <a:r>
              <a:rPr lang="zh-CN" altLang="en-US" sz="4000" kern="0" dirty="0"/>
              <a:t>程式實作</a:t>
            </a:r>
            <a:r>
              <a:rPr lang="en-US" altLang="zh-CN" sz="4000" kern="0" dirty="0"/>
              <a:t>]</a:t>
            </a:r>
            <a:br>
              <a:rPr lang="en-US" altLang="zh-CN" sz="4000" kern="0" dirty="0"/>
            </a:br>
            <a:r>
              <a:rPr lang="zh-CN" altLang="en-US" sz="4000" dirty="0"/>
              <a:t>資料清理</a:t>
            </a:r>
            <a:r>
              <a:rPr lang="en-US" altLang="zh-CN" sz="4000" dirty="0"/>
              <a:t>&amp;</a:t>
            </a:r>
            <a:r>
              <a:rPr lang="zh-CN" altLang="en-US" sz="4000" dirty="0"/>
              <a:t>前處理</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資料清理</a:t>
            </a:r>
            <a:r>
              <a:rPr lang="en-US" altLang="zh-TW" sz="5400" kern="0" spc="500" dirty="0">
                <a:solidFill>
                  <a:schemeClr val="accent3">
                    <a:lumMod val="25000"/>
                  </a:schemeClr>
                </a:solidFill>
                <a:latin typeface="Calibri"/>
                <a:cs typeface="Calibri"/>
                <a:sym typeface="Calibri"/>
              </a:rPr>
              <a:t>&amp;</a:t>
            </a:r>
            <a:r>
              <a:rPr lang="zh-TW" altLang="en-US" sz="5400" kern="0" spc="500" dirty="0">
                <a:solidFill>
                  <a:schemeClr val="accent3">
                    <a:lumMod val="25000"/>
                  </a:schemeClr>
                </a:solidFill>
                <a:latin typeface="Calibri"/>
                <a:cs typeface="Calibri"/>
                <a:sym typeface="Calibri"/>
              </a:rPr>
              <a:t>前處理技巧</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800</TotalTime>
  <Words>688</Words>
  <Application>Microsoft Macintosh PowerPoint</Application>
  <PresentationFormat>Widescreen</PresentationFormat>
  <Paragraphs>79</Paragraphs>
  <Slides>19</Slides>
  <Notes>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19</vt:i4>
      </vt:variant>
    </vt:vector>
  </HeadingPairs>
  <TitlesOfParts>
    <vt:vector size="32" baseType="lpstr">
      <vt:lpstr>等线</vt:lpstr>
      <vt:lpstr>Microsoft YaHei</vt:lpstr>
      <vt:lpstr>Microsoft YaHei</vt:lpstr>
      <vt:lpstr>Open Sans</vt:lpstr>
      <vt:lpstr>Segoe UI Light</vt:lpstr>
      <vt:lpstr>Arial</vt:lpstr>
      <vt:lpstr>Calibri</vt:lpstr>
      <vt:lpstr>Century Gothic</vt:lpstr>
      <vt:lpstr>Helvetica Neue</vt:lpstr>
      <vt:lpstr>Helvetica Neue Bold Condensed</vt:lpstr>
      <vt:lpstr>Roboto</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125</cp:revision>
  <dcterms:created xsi:type="dcterms:W3CDTF">2015-08-18T02:51:41Z</dcterms:created>
  <dcterms:modified xsi:type="dcterms:W3CDTF">2020-08-30T18:21:23Z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